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BE20"/>
    <a:srgbClr val="004C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C53B90-9D34-433A-8603-200A15915128}" v="3" dt="2022-01-12T10:12:52.657"/>
    <p1510:client id="{80C9855B-8795-4F97-9821-AED5F228820D}" v="1" dt="2021-12-17T09:57:36.260"/>
    <p1510:client id="{8F575E13-AF76-4EEA-A689-5D008BAFBCDD}" v="75" dt="2021-12-08T23:12:33.510"/>
    <p1510:client id="{92180D8D-8B75-4237-9CFE-25BED6DEE9DB}" v="22" dt="2021-12-09T14:03:17.8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792" autoAdjust="0"/>
  </p:normalViewPr>
  <p:slideViewPr>
    <p:cSldViewPr snapToGrid="0">
      <p:cViewPr varScale="1">
        <p:scale>
          <a:sx n="113" d="100"/>
          <a:sy n="113" d="100"/>
        </p:scale>
        <p:origin x="64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96518F-D7A6-44C3-BEE7-C9D13306A717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F101091-4CA5-48DE-ABAA-0665DF1EA648}">
      <dgm:prSet phldrT="[Text]" custT="1"/>
      <dgm:spPr>
        <a:solidFill>
          <a:srgbClr val="78BE20"/>
        </a:solidFill>
        <a:ln w="76200">
          <a:solidFill>
            <a:srgbClr val="004C97"/>
          </a:solidFill>
        </a:ln>
      </dgm:spPr>
      <dgm:t>
        <a:bodyPr anchor="t"/>
        <a:lstStyle/>
        <a:p>
          <a:pPr>
            <a:buFont typeface="+mj-lt"/>
            <a:buAutoNum type="arabicPeriod"/>
          </a:pPr>
          <a:r>
            <a:rPr lang="en-GB" sz="1400" b="1" dirty="0">
              <a:latin typeface="+mn-lt"/>
            </a:rPr>
            <a:t>Promote sustainability</a:t>
          </a:r>
          <a:br>
            <a:rPr lang="en-GB" sz="1400" b="1" dirty="0">
              <a:latin typeface="+mn-lt"/>
            </a:rPr>
          </a:br>
          <a:r>
            <a:rPr lang="en-GB" sz="1400" b="1" dirty="0">
              <a:latin typeface="+mn-lt"/>
            </a:rPr>
            <a:t>&amp;</a:t>
          </a:r>
          <a:br>
            <a:rPr lang="en-GB" sz="1400" b="1" dirty="0">
              <a:latin typeface="+mn-lt"/>
            </a:rPr>
          </a:br>
          <a:r>
            <a:rPr lang="en-GB" sz="1400" b="1" dirty="0">
              <a:latin typeface="+mn-lt"/>
            </a:rPr>
            <a:t> responsible practices in SES</a:t>
          </a:r>
        </a:p>
      </dgm:t>
    </dgm:pt>
    <dgm:pt modelId="{3CC7058E-E6B8-4A69-A35D-C78A63EC4955}" type="parTrans" cxnId="{74C7CB27-C4C0-4BEA-81FA-11A1CE27B3F5}">
      <dgm:prSet/>
      <dgm:spPr/>
      <dgm:t>
        <a:bodyPr/>
        <a:lstStyle/>
        <a:p>
          <a:endParaRPr lang="en-GB"/>
        </a:p>
      </dgm:t>
    </dgm:pt>
    <dgm:pt modelId="{0407592E-D478-4560-BD0C-A0B82B52D595}" type="sibTrans" cxnId="{74C7CB27-C4C0-4BEA-81FA-11A1CE27B3F5}">
      <dgm:prSet/>
      <dgm:spPr/>
      <dgm:t>
        <a:bodyPr/>
        <a:lstStyle/>
        <a:p>
          <a:endParaRPr lang="en-GB"/>
        </a:p>
      </dgm:t>
    </dgm:pt>
    <dgm:pt modelId="{84D27A0B-8E26-4381-908B-860F2A89EB3A}">
      <dgm:prSet phldrT="[Text]" custT="1"/>
      <dgm:spPr>
        <a:solidFill>
          <a:srgbClr val="78BE20"/>
        </a:solidFill>
        <a:ln w="76200">
          <a:solidFill>
            <a:srgbClr val="004C97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en-GB" sz="1400" b="1"/>
            <a:t>Reduce </a:t>
          </a:r>
          <a:br>
            <a:rPr lang="en-GB" sz="1400" b="1"/>
          </a:br>
          <a:r>
            <a:rPr lang="en-GB" sz="1400" b="1"/>
            <a:t>BASES’s carbon footprint </a:t>
          </a:r>
          <a:br>
            <a:rPr lang="en-GB" sz="1400" b="1"/>
          </a:br>
          <a:r>
            <a:rPr lang="en-GB" sz="1400" b="1"/>
            <a:t>&amp;</a:t>
          </a:r>
          <a:br>
            <a:rPr lang="en-GB" sz="1400" b="1"/>
          </a:br>
          <a:r>
            <a:rPr lang="en-GB" sz="1400" b="1"/>
            <a:t> greenhouse gas emissions</a:t>
          </a:r>
        </a:p>
        <a:p>
          <a:pPr>
            <a:lnSpc>
              <a:spcPct val="100000"/>
            </a:lnSpc>
          </a:pPr>
          <a:endParaRPr lang="en-GB" sz="1400"/>
        </a:p>
      </dgm:t>
    </dgm:pt>
    <dgm:pt modelId="{6779CA39-87F0-40A5-8EA4-10FBBB30AB35}" type="parTrans" cxnId="{8A8476EF-EFD4-4A2C-A6C3-B9828547EE8D}">
      <dgm:prSet/>
      <dgm:spPr/>
      <dgm:t>
        <a:bodyPr/>
        <a:lstStyle/>
        <a:p>
          <a:endParaRPr lang="en-GB"/>
        </a:p>
      </dgm:t>
    </dgm:pt>
    <dgm:pt modelId="{5159E1C2-7ACB-4803-BE4E-412CF50162F2}" type="sibTrans" cxnId="{8A8476EF-EFD4-4A2C-A6C3-B9828547EE8D}">
      <dgm:prSet/>
      <dgm:spPr/>
      <dgm:t>
        <a:bodyPr/>
        <a:lstStyle/>
        <a:p>
          <a:endParaRPr lang="en-GB"/>
        </a:p>
      </dgm:t>
    </dgm:pt>
    <dgm:pt modelId="{195AEE25-BF45-406E-A988-C498837D8C34}">
      <dgm:prSet phldrT="[Text]" custT="1"/>
      <dgm:spPr>
        <a:solidFill>
          <a:schemeClr val="accent1">
            <a:lumMod val="40000"/>
            <a:lumOff val="60000"/>
          </a:schemeClr>
        </a:solidFill>
        <a:ln w="57150">
          <a:solidFill>
            <a:srgbClr val="004C97"/>
          </a:solidFill>
        </a:ln>
      </dgm:spPr>
      <dgm:t>
        <a:bodyPr/>
        <a:lstStyle/>
        <a:p>
          <a:r>
            <a:rPr lang="en-US" sz="2000" b="1">
              <a:solidFill>
                <a:srgbClr val="002060"/>
              </a:solidFill>
            </a:rPr>
            <a:t>Strategic</a:t>
          </a:r>
          <a:br>
            <a:rPr lang="en-US" sz="2000" b="1">
              <a:solidFill>
                <a:srgbClr val="002060"/>
              </a:solidFill>
            </a:rPr>
          </a:br>
          <a:r>
            <a:rPr lang="en-US" sz="2000" b="1">
              <a:solidFill>
                <a:srgbClr val="002060"/>
              </a:solidFill>
            </a:rPr>
            <a:t>Objectives</a:t>
          </a:r>
          <a:endParaRPr lang="en-GB" sz="2000" b="1">
            <a:solidFill>
              <a:srgbClr val="002060"/>
            </a:solidFill>
          </a:endParaRPr>
        </a:p>
      </dgm:t>
    </dgm:pt>
    <dgm:pt modelId="{22865082-F07C-4F86-8B59-A51F17177C5E}" type="parTrans" cxnId="{6431EAF0-DAF7-4CA8-96D0-5328B0B26E4F}">
      <dgm:prSet/>
      <dgm:spPr/>
      <dgm:t>
        <a:bodyPr/>
        <a:lstStyle/>
        <a:p>
          <a:endParaRPr lang="en-GB"/>
        </a:p>
      </dgm:t>
    </dgm:pt>
    <dgm:pt modelId="{5EA592EB-C726-4EA9-AAED-68D1AE753CF2}" type="sibTrans" cxnId="{6431EAF0-DAF7-4CA8-96D0-5328B0B26E4F}">
      <dgm:prSet/>
      <dgm:spPr/>
      <dgm:t>
        <a:bodyPr/>
        <a:lstStyle/>
        <a:p>
          <a:endParaRPr lang="en-GB"/>
        </a:p>
      </dgm:t>
    </dgm:pt>
    <dgm:pt modelId="{73A28F20-2881-44F9-84F7-EC335561EC33}">
      <dgm:prSet phldrT="[Text]" custT="1"/>
      <dgm:spPr>
        <a:solidFill>
          <a:srgbClr val="78BE20"/>
        </a:solidFill>
        <a:ln w="76200">
          <a:solidFill>
            <a:srgbClr val="004C97"/>
          </a:solidFill>
        </a:ln>
      </dgm:spPr>
      <dgm:t>
        <a:bodyPr anchor="b"/>
        <a:lstStyle/>
        <a:p>
          <a:pPr>
            <a:buFont typeface="+mj-lt"/>
            <a:buAutoNum type="arabicPeriod"/>
          </a:pPr>
          <a:r>
            <a:rPr lang="en-GB" sz="1400" b="1"/>
            <a:t>Disseminate evidence-based education </a:t>
          </a:r>
          <a:br>
            <a:rPr lang="en-GB" sz="1400" b="1"/>
          </a:br>
          <a:r>
            <a:rPr lang="en-GB" sz="1400" b="1"/>
            <a:t>&amp;</a:t>
          </a:r>
          <a:br>
            <a:rPr lang="en-GB" sz="1400" b="1"/>
          </a:br>
          <a:r>
            <a:rPr lang="en-GB" sz="1400" b="1"/>
            <a:t> provide guiding principles</a:t>
          </a:r>
          <a:br>
            <a:rPr lang="en-GB" sz="1400" b="1"/>
          </a:br>
          <a:endParaRPr lang="en-GB" sz="1400"/>
        </a:p>
      </dgm:t>
    </dgm:pt>
    <dgm:pt modelId="{0DBEF192-D72E-4EC7-ADF7-FBDB9E2FD731}" type="parTrans" cxnId="{D37EF46C-C643-4D16-87A6-0C9BA160BAF1}">
      <dgm:prSet/>
      <dgm:spPr/>
      <dgm:t>
        <a:bodyPr/>
        <a:lstStyle/>
        <a:p>
          <a:endParaRPr lang="en-GB"/>
        </a:p>
      </dgm:t>
    </dgm:pt>
    <dgm:pt modelId="{782F385B-F52D-49E5-B254-6DF30E51DF1E}" type="sibTrans" cxnId="{D37EF46C-C643-4D16-87A6-0C9BA160BAF1}">
      <dgm:prSet/>
      <dgm:spPr/>
      <dgm:t>
        <a:bodyPr/>
        <a:lstStyle/>
        <a:p>
          <a:endParaRPr lang="en-GB"/>
        </a:p>
      </dgm:t>
    </dgm:pt>
    <dgm:pt modelId="{1EB09E39-514E-4116-9B29-B8A9F5CF5E74}" type="pres">
      <dgm:prSet presAssocID="{A596518F-D7A6-44C3-BEE7-C9D13306A717}" presName="compositeShape" presStyleCnt="0">
        <dgm:presLayoutVars>
          <dgm:chMax val="9"/>
          <dgm:dir/>
          <dgm:resizeHandles val="exact"/>
        </dgm:presLayoutVars>
      </dgm:prSet>
      <dgm:spPr/>
    </dgm:pt>
    <dgm:pt modelId="{0161E6E5-9BC7-4DF5-AA67-050EF7AEB8D0}" type="pres">
      <dgm:prSet presAssocID="{A596518F-D7A6-44C3-BEE7-C9D13306A717}" presName="triangle1" presStyleLbl="node1" presStyleIdx="0" presStyleCnt="4">
        <dgm:presLayoutVars>
          <dgm:bulletEnabled val="1"/>
        </dgm:presLayoutVars>
      </dgm:prSet>
      <dgm:spPr/>
    </dgm:pt>
    <dgm:pt modelId="{6E32F94E-EB94-43C3-B3DA-F0FDEC6296C3}" type="pres">
      <dgm:prSet presAssocID="{A596518F-D7A6-44C3-BEE7-C9D13306A717}" presName="triangle2" presStyleLbl="node1" presStyleIdx="1" presStyleCnt="4">
        <dgm:presLayoutVars>
          <dgm:bulletEnabled val="1"/>
        </dgm:presLayoutVars>
      </dgm:prSet>
      <dgm:spPr/>
    </dgm:pt>
    <dgm:pt modelId="{6BAD20E2-997C-4634-BE46-B562956BFDC2}" type="pres">
      <dgm:prSet presAssocID="{A596518F-D7A6-44C3-BEE7-C9D13306A717}" presName="triangle3" presStyleLbl="node1" presStyleIdx="2" presStyleCnt="4" custScaleX="99358" custScaleY="100225" custLinFactNeighborY="-748">
        <dgm:presLayoutVars>
          <dgm:bulletEnabled val="1"/>
        </dgm:presLayoutVars>
      </dgm:prSet>
      <dgm:spPr/>
    </dgm:pt>
    <dgm:pt modelId="{101C6809-9AF8-44F3-BF3C-8B0E4AA9FB60}" type="pres">
      <dgm:prSet presAssocID="{A596518F-D7A6-44C3-BEE7-C9D13306A717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B502300E-3AE5-4AF0-A129-A8ECAB9EDE56}" type="presOf" srcId="{A596518F-D7A6-44C3-BEE7-C9D13306A717}" destId="{1EB09E39-514E-4116-9B29-B8A9F5CF5E74}" srcOrd="0" destOrd="0" presId="urn:microsoft.com/office/officeart/2005/8/layout/pyramid4"/>
    <dgm:cxn modelId="{74C7CB27-C4C0-4BEA-81FA-11A1CE27B3F5}" srcId="{A596518F-D7A6-44C3-BEE7-C9D13306A717}" destId="{2F101091-4CA5-48DE-ABAA-0665DF1EA648}" srcOrd="0" destOrd="0" parTransId="{3CC7058E-E6B8-4A69-A35D-C78A63EC4955}" sibTransId="{0407592E-D478-4560-BD0C-A0B82B52D595}"/>
    <dgm:cxn modelId="{D37EF46C-C643-4D16-87A6-0C9BA160BAF1}" srcId="{A596518F-D7A6-44C3-BEE7-C9D13306A717}" destId="{73A28F20-2881-44F9-84F7-EC335561EC33}" srcOrd="3" destOrd="0" parTransId="{0DBEF192-D72E-4EC7-ADF7-FBDB9E2FD731}" sibTransId="{782F385B-F52D-49E5-B254-6DF30E51DF1E}"/>
    <dgm:cxn modelId="{70488290-0E35-45DF-8A92-DC4A767207B1}" type="presOf" srcId="{73A28F20-2881-44F9-84F7-EC335561EC33}" destId="{101C6809-9AF8-44F3-BF3C-8B0E4AA9FB60}" srcOrd="0" destOrd="0" presId="urn:microsoft.com/office/officeart/2005/8/layout/pyramid4"/>
    <dgm:cxn modelId="{39CC0AC0-C665-471F-874C-368E8BAF9614}" type="presOf" srcId="{2F101091-4CA5-48DE-ABAA-0665DF1EA648}" destId="{0161E6E5-9BC7-4DF5-AA67-050EF7AEB8D0}" srcOrd="0" destOrd="0" presId="urn:microsoft.com/office/officeart/2005/8/layout/pyramid4"/>
    <dgm:cxn modelId="{F7E7E2CE-36E7-4DBB-BB9B-8BF4C7A879E6}" type="presOf" srcId="{84D27A0B-8E26-4381-908B-860F2A89EB3A}" destId="{6E32F94E-EB94-43C3-B3DA-F0FDEC6296C3}" srcOrd="0" destOrd="0" presId="urn:microsoft.com/office/officeart/2005/8/layout/pyramid4"/>
    <dgm:cxn modelId="{8A8476EF-EFD4-4A2C-A6C3-B9828547EE8D}" srcId="{A596518F-D7A6-44C3-BEE7-C9D13306A717}" destId="{84D27A0B-8E26-4381-908B-860F2A89EB3A}" srcOrd="1" destOrd="0" parTransId="{6779CA39-87F0-40A5-8EA4-10FBBB30AB35}" sibTransId="{5159E1C2-7ACB-4803-BE4E-412CF50162F2}"/>
    <dgm:cxn modelId="{6431EAF0-DAF7-4CA8-96D0-5328B0B26E4F}" srcId="{A596518F-D7A6-44C3-BEE7-C9D13306A717}" destId="{195AEE25-BF45-406E-A988-C498837D8C34}" srcOrd="2" destOrd="0" parTransId="{22865082-F07C-4F86-8B59-A51F17177C5E}" sibTransId="{5EA592EB-C726-4EA9-AAED-68D1AE753CF2}"/>
    <dgm:cxn modelId="{991C39F5-B6AE-4B4F-9F2D-10A0B886DE45}" type="presOf" srcId="{195AEE25-BF45-406E-A988-C498837D8C34}" destId="{6BAD20E2-997C-4634-BE46-B562956BFDC2}" srcOrd="0" destOrd="0" presId="urn:microsoft.com/office/officeart/2005/8/layout/pyramid4"/>
    <dgm:cxn modelId="{38082D03-AD5A-4E53-AB79-52BC719048ED}" type="presParOf" srcId="{1EB09E39-514E-4116-9B29-B8A9F5CF5E74}" destId="{0161E6E5-9BC7-4DF5-AA67-050EF7AEB8D0}" srcOrd="0" destOrd="0" presId="urn:microsoft.com/office/officeart/2005/8/layout/pyramid4"/>
    <dgm:cxn modelId="{18DE8336-75FD-4AF4-AAAF-E5253CB4366F}" type="presParOf" srcId="{1EB09E39-514E-4116-9B29-B8A9F5CF5E74}" destId="{6E32F94E-EB94-43C3-B3DA-F0FDEC6296C3}" srcOrd="1" destOrd="0" presId="urn:microsoft.com/office/officeart/2005/8/layout/pyramid4"/>
    <dgm:cxn modelId="{A5F4D9CA-6D41-4B8C-8596-D8A652AFE6A5}" type="presParOf" srcId="{1EB09E39-514E-4116-9B29-B8A9F5CF5E74}" destId="{6BAD20E2-997C-4634-BE46-B562956BFDC2}" srcOrd="2" destOrd="0" presId="urn:microsoft.com/office/officeart/2005/8/layout/pyramid4"/>
    <dgm:cxn modelId="{BD8283AB-843F-4E5C-93D3-DE0335924ED9}" type="presParOf" srcId="{1EB09E39-514E-4116-9B29-B8A9F5CF5E74}" destId="{101C6809-9AF8-44F3-BF3C-8B0E4AA9FB60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61E6E5-9BC7-4DF5-AA67-050EF7AEB8D0}">
      <dsp:nvSpPr>
        <dsp:cNvPr id="0" name=""/>
        <dsp:cNvSpPr/>
      </dsp:nvSpPr>
      <dsp:spPr>
        <a:xfrm>
          <a:off x="2709333" y="-1524"/>
          <a:ext cx="2709333" cy="2709333"/>
        </a:xfrm>
        <a:prstGeom prst="triangle">
          <a:avLst/>
        </a:prstGeom>
        <a:solidFill>
          <a:srgbClr val="78BE20"/>
        </a:solidFill>
        <a:ln w="76200" cap="flat" cmpd="sng" algn="ctr">
          <a:solidFill>
            <a:srgbClr val="004C9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GB" sz="1400" b="1" kern="1200" dirty="0">
              <a:latin typeface="+mn-lt"/>
            </a:rPr>
            <a:t>Promote sustainability</a:t>
          </a:r>
          <a:br>
            <a:rPr lang="en-GB" sz="1400" b="1" kern="1200" dirty="0">
              <a:latin typeface="+mn-lt"/>
            </a:rPr>
          </a:br>
          <a:r>
            <a:rPr lang="en-GB" sz="1400" b="1" kern="1200" dirty="0">
              <a:latin typeface="+mn-lt"/>
            </a:rPr>
            <a:t>&amp;</a:t>
          </a:r>
          <a:br>
            <a:rPr lang="en-GB" sz="1400" b="1" kern="1200" dirty="0">
              <a:latin typeface="+mn-lt"/>
            </a:rPr>
          </a:br>
          <a:r>
            <a:rPr lang="en-GB" sz="1400" b="1" kern="1200" dirty="0">
              <a:latin typeface="+mn-lt"/>
            </a:rPr>
            <a:t> responsible practices in SES</a:t>
          </a:r>
        </a:p>
      </dsp:txBody>
      <dsp:txXfrm>
        <a:off x="3386666" y="1353143"/>
        <a:ext cx="1354667" cy="1354666"/>
      </dsp:txXfrm>
    </dsp:sp>
    <dsp:sp modelId="{6E32F94E-EB94-43C3-B3DA-F0FDEC6296C3}">
      <dsp:nvSpPr>
        <dsp:cNvPr id="0" name=""/>
        <dsp:cNvSpPr/>
      </dsp:nvSpPr>
      <dsp:spPr>
        <a:xfrm>
          <a:off x="1354666" y="2707809"/>
          <a:ext cx="2709333" cy="2709333"/>
        </a:xfrm>
        <a:prstGeom prst="triangle">
          <a:avLst/>
        </a:prstGeom>
        <a:solidFill>
          <a:srgbClr val="78BE20"/>
        </a:solidFill>
        <a:ln w="76200" cap="flat" cmpd="sng" algn="ctr">
          <a:solidFill>
            <a:srgbClr val="004C9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/>
            <a:t>Reduce </a:t>
          </a:r>
          <a:br>
            <a:rPr lang="en-GB" sz="1400" b="1" kern="1200"/>
          </a:br>
          <a:r>
            <a:rPr lang="en-GB" sz="1400" b="1" kern="1200"/>
            <a:t>BASES’s carbon footprint </a:t>
          </a:r>
          <a:br>
            <a:rPr lang="en-GB" sz="1400" b="1" kern="1200"/>
          </a:br>
          <a:r>
            <a:rPr lang="en-GB" sz="1400" b="1" kern="1200"/>
            <a:t>&amp;</a:t>
          </a:r>
          <a:br>
            <a:rPr lang="en-GB" sz="1400" b="1" kern="1200"/>
          </a:br>
          <a:r>
            <a:rPr lang="en-GB" sz="1400" b="1" kern="1200"/>
            <a:t> greenhouse gas emissions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2031999" y="4062476"/>
        <a:ext cx="1354667" cy="1354666"/>
      </dsp:txXfrm>
    </dsp:sp>
    <dsp:sp modelId="{6BAD20E2-997C-4634-BE46-B562956BFDC2}">
      <dsp:nvSpPr>
        <dsp:cNvPr id="0" name=""/>
        <dsp:cNvSpPr/>
      </dsp:nvSpPr>
      <dsp:spPr>
        <a:xfrm rot="10800000">
          <a:off x="2718030" y="2684495"/>
          <a:ext cx="2691939" cy="2715429"/>
        </a:xfrm>
        <a:prstGeom prst="triangle">
          <a:avLst/>
        </a:prstGeom>
        <a:solidFill>
          <a:schemeClr val="accent1">
            <a:lumMod val="40000"/>
            <a:lumOff val="60000"/>
          </a:schemeClr>
        </a:solidFill>
        <a:ln w="57150" cap="flat" cmpd="sng" algn="ctr">
          <a:solidFill>
            <a:srgbClr val="004C9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solidFill>
                <a:srgbClr val="002060"/>
              </a:solidFill>
            </a:rPr>
            <a:t>Strategic</a:t>
          </a:r>
          <a:br>
            <a:rPr lang="en-US" sz="2000" b="1" kern="1200">
              <a:solidFill>
                <a:srgbClr val="002060"/>
              </a:solidFill>
            </a:rPr>
          </a:br>
          <a:r>
            <a:rPr lang="en-US" sz="2000" b="1" kern="1200">
              <a:solidFill>
                <a:srgbClr val="002060"/>
              </a:solidFill>
            </a:rPr>
            <a:t>Objectives</a:t>
          </a:r>
          <a:endParaRPr lang="en-GB" sz="2000" b="1" kern="1200">
            <a:solidFill>
              <a:srgbClr val="002060"/>
            </a:solidFill>
          </a:endParaRPr>
        </a:p>
      </dsp:txBody>
      <dsp:txXfrm rot="10800000">
        <a:off x="3391015" y="2684495"/>
        <a:ext cx="1345969" cy="1357714"/>
      </dsp:txXfrm>
    </dsp:sp>
    <dsp:sp modelId="{101C6809-9AF8-44F3-BF3C-8B0E4AA9FB60}">
      <dsp:nvSpPr>
        <dsp:cNvPr id="0" name=""/>
        <dsp:cNvSpPr/>
      </dsp:nvSpPr>
      <dsp:spPr>
        <a:xfrm>
          <a:off x="4064000" y="2707809"/>
          <a:ext cx="2709333" cy="2709333"/>
        </a:xfrm>
        <a:prstGeom prst="triangle">
          <a:avLst/>
        </a:prstGeom>
        <a:solidFill>
          <a:srgbClr val="78BE20"/>
        </a:solidFill>
        <a:ln w="76200" cap="flat" cmpd="sng" algn="ctr">
          <a:solidFill>
            <a:srgbClr val="004C9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GB" sz="1400" b="1" kern="1200"/>
            <a:t>Disseminate evidence-based education </a:t>
          </a:r>
          <a:br>
            <a:rPr lang="en-GB" sz="1400" b="1" kern="1200"/>
          </a:br>
          <a:r>
            <a:rPr lang="en-GB" sz="1400" b="1" kern="1200"/>
            <a:t>&amp;</a:t>
          </a:r>
          <a:br>
            <a:rPr lang="en-GB" sz="1400" b="1" kern="1200"/>
          </a:br>
          <a:r>
            <a:rPr lang="en-GB" sz="1400" b="1" kern="1200"/>
            <a:t> provide guiding principles</a:t>
          </a:r>
          <a:br>
            <a:rPr lang="en-GB" sz="1400" b="1" kern="1200"/>
          </a:br>
          <a:endParaRPr lang="en-GB" sz="1400" kern="1200"/>
        </a:p>
      </dsp:txBody>
      <dsp:txXfrm>
        <a:off x="4741333" y="4062476"/>
        <a:ext cx="1354667" cy="13546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2CFA7-F10B-4735-9C2E-E0C58B309FD8}" type="datetimeFigureOut">
              <a:rPr lang="en-GB"/>
              <a:t>29/11/2024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226BC-302B-4D79-8FF4-371297F3788F}" type="slidenum">
              <a:rPr lang="en-GB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4331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226BC-302B-4D79-8FF4-371297F3788F}" type="slidenum">
              <a:rPr lang="en-GB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515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6A4F2-5C3C-479B-9217-63A05C2EDB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4817B5-4167-4EB2-A2A6-93990682A2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108D5A-1FE9-4A66-A30C-7856247DC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68735-2DD1-408A-9B27-AB2A8C97DF7E}" type="datetimeFigureOut">
              <a:rPr lang="en-GB" smtClean="0"/>
              <a:t>29/11/2024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79BDD9-68AF-4C45-ADA6-7B8F332E1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4FF81-407D-4958-B6A8-09433FE17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3528-B60C-447B-A256-341917593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308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ECE5A-BE1B-4DB0-BC40-CFF94DA56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DBC839-BE6A-4188-B80C-9A482170B4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72D42-2855-4FC2-8F5C-65646BB90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68735-2DD1-408A-9B27-AB2A8C97DF7E}" type="datetimeFigureOut">
              <a:rPr lang="en-GB" smtClean="0"/>
              <a:t>29/11/2024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AC5A72-F2F4-44C2-A4AD-34F3D20CC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47E8F3-E2F4-4C1C-9A2D-A263A660A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3528-B60C-447B-A256-341917593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752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785FFA-F04C-4581-8E7C-71BA9B295B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106BF0-F661-41BB-80AC-2BD3C68F5F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3832F-58F2-40B6-BBEE-8707560B8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68735-2DD1-408A-9B27-AB2A8C97DF7E}" type="datetimeFigureOut">
              <a:rPr lang="en-GB" smtClean="0"/>
              <a:t>29/11/2024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E748F-FCA6-4495-A943-FCF213373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F6526-712A-4B56-98F8-6C90601DD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3528-B60C-447B-A256-341917593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81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F3AD1-E9A1-4E01-A228-DDC660B16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207B8-A07F-4DF7-AF6E-2E60943C4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02A02-8408-47C0-8F8D-B8718708C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68735-2DD1-408A-9B27-AB2A8C97DF7E}" type="datetimeFigureOut">
              <a:rPr lang="en-GB" smtClean="0"/>
              <a:t>29/11/2024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292E7-F17F-4D62-A835-C6EFFA738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52362-852B-4236-93A9-C5AF29870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3528-B60C-447B-A256-341917593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550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72D1E-B0C8-423D-A7F4-A83E3AA90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67A7B0-A640-400B-A43B-62ADD3A51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E8B98-D9C4-4254-B516-E0E2FC425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68735-2DD1-408A-9B27-AB2A8C97DF7E}" type="datetimeFigureOut">
              <a:rPr lang="en-GB" smtClean="0"/>
              <a:t>29/11/2024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24C8A-8F64-4830-B3E7-102F26B84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72C4DE-C470-439A-8D49-64104C61C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3528-B60C-447B-A256-341917593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264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50624-3666-4582-8F83-B18E74803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9A237-33FF-4FE2-9450-D7B0C2841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98C633-F15D-46E3-B858-300F3886C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13CC13-48CD-4B42-AD49-EF921EA1A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68735-2DD1-408A-9B27-AB2A8C97DF7E}" type="datetimeFigureOut">
              <a:rPr lang="en-GB" smtClean="0"/>
              <a:t>29/11/2024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D170C7-3FE3-469E-B738-7F2382F9F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8DC0D1-10D5-42D5-9C98-B1E5652C6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3528-B60C-447B-A256-341917593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398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DB6D3-B77D-4C3A-BE46-F43C2123A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29FCF6-E128-4E03-86B1-601BDD92A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C509F7-BB66-48CE-A5EB-CC9F0CEFAA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994FB1-2553-4E71-BD3D-A42F98F31C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159627-C7AD-4D35-9B61-B2C580A8B3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B69E20-1B15-4721-BB87-1CECB8910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68735-2DD1-408A-9B27-AB2A8C97DF7E}" type="datetimeFigureOut">
              <a:rPr lang="en-GB" smtClean="0"/>
              <a:t>29/11/2024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BC6158-652C-466F-A329-620B6753E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1BA532-A845-4A0E-BD0A-92ACD330B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3528-B60C-447B-A256-341917593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9615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F8D7E-AA55-4FB6-8278-E2720834C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7232C1-D5F1-484E-AF91-C929A3D3B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68735-2DD1-408A-9B27-AB2A8C97DF7E}" type="datetimeFigureOut">
              <a:rPr lang="en-GB" smtClean="0"/>
              <a:t>29/11/2024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97D389-BC86-4314-8B2B-F55340B7B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22B92A-7D89-47D9-8EEE-8904A0CFA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3528-B60C-447B-A256-341917593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273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FDF22D-CD3C-40E6-9829-42561EF6C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68735-2DD1-408A-9B27-AB2A8C97DF7E}" type="datetimeFigureOut">
              <a:rPr lang="en-GB" smtClean="0"/>
              <a:t>29/11/2024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060DC0-C237-43AF-B490-5AA8D6297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3F145-62DB-4029-A109-4BD5345C8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3528-B60C-447B-A256-341917593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518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9351B-41DA-4563-AAF7-F0CA830C6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39D32-1239-4E58-8C50-3413253D0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6994D-02C8-49D8-B6F0-BC853432C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E8C107-403D-47BA-BCC8-77DA58901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68735-2DD1-408A-9B27-AB2A8C97DF7E}" type="datetimeFigureOut">
              <a:rPr lang="en-GB" smtClean="0"/>
              <a:t>29/11/2024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F5CC8D-C07A-4AD3-B989-7C77E859D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1276F2-1D01-45CF-AA69-77B3F8316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3528-B60C-447B-A256-341917593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88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A3471-108C-44D0-A9F3-178FB8A51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231F4C-8785-4830-AD53-A7278D85CF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8E8BD0-DF93-4CB4-9B5F-55D365C1CE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D83B0-9AE4-40C5-9E0A-48557778B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68735-2DD1-408A-9B27-AB2A8C97DF7E}" type="datetimeFigureOut">
              <a:rPr lang="en-GB" smtClean="0"/>
              <a:t>29/11/2024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54A972-E528-45C6-9883-D0CDD5801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3B04D2-317B-415C-A337-C5B9620E3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63528-B60C-447B-A256-341917593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77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56B5B1-91DE-41A2-9B26-A58C7536A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644B8-DED0-49BB-BFDA-925808477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36B654-3DE1-4C1C-8A53-47822C577E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68735-2DD1-408A-9B27-AB2A8C97DF7E}" type="datetimeFigureOut">
              <a:rPr lang="en-GB" smtClean="0"/>
              <a:t>29/11/2024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14122-5FE7-43C2-8767-A57C349D85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8A2D2-C1E0-4404-A0A8-5EDA8C2C14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63528-B60C-447B-A256-3419175934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516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diagramQuickStyle" Target="../diagrams/quickStyle1.xml"/><Relationship Id="rId1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diagramLayout" Target="../diagrams/layout1.xml"/><Relationship Id="rId17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diagramData" Target="../diagrams/data1.xml"/><Relationship Id="rId5" Type="http://schemas.openxmlformats.org/officeDocument/2006/relationships/image" Target="../media/image3.png"/><Relationship Id="rId15" Type="http://schemas.microsoft.com/office/2007/relationships/diagramDrawing" Target="../diagrams/drawing1.xml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diagramColors" Target="../diagrams/colors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50D359-9833-4D16-AB2A-984FC5715957}"/>
              </a:ext>
            </a:extLst>
          </p:cNvPr>
          <p:cNvSpPr txBox="1"/>
          <p:nvPr/>
        </p:nvSpPr>
        <p:spPr>
          <a:xfrm>
            <a:off x="255120" y="453648"/>
            <a:ext cx="7599830" cy="206210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US" sz="3200" b="1" dirty="0">
                <a:solidFill>
                  <a:srgbClr val="002060"/>
                </a:solidFill>
              </a:rPr>
              <a:t>Our </a:t>
            </a:r>
            <a:r>
              <a:rPr lang="en-US" sz="3200" b="1" dirty="0">
                <a:solidFill>
                  <a:srgbClr val="78BE20"/>
                </a:solidFill>
              </a:rPr>
              <a:t>Mission:</a:t>
            </a:r>
          </a:p>
          <a:p>
            <a:pPr algn="just"/>
            <a:endParaRPr lang="en-US" b="1" dirty="0"/>
          </a:p>
          <a:p>
            <a:pPr algn="just"/>
            <a:r>
              <a:rPr lang="en-US" sz="2000" dirty="0">
                <a:solidFill>
                  <a:srgbClr val="002060"/>
                </a:solidFill>
              </a:rPr>
              <a:t>To ensure our </a:t>
            </a:r>
            <a:r>
              <a:rPr lang="en-US" sz="2000" b="1" i="1" dirty="0">
                <a:solidFill>
                  <a:srgbClr val="002060"/>
                </a:solidFill>
              </a:rPr>
              <a:t>Climate Action and Sustainability strategy</a:t>
            </a:r>
            <a:r>
              <a:rPr lang="en-US" sz="2000" dirty="0">
                <a:solidFill>
                  <a:srgbClr val="002060"/>
                </a:solidFill>
              </a:rPr>
              <a:t> is evidence-based, impactful across BASES as an organisation and, sport and exercise science (SES) as a discipline. </a:t>
            </a:r>
            <a:endParaRPr lang="en-US" sz="2000" dirty="0">
              <a:solidFill>
                <a:srgbClr val="002060"/>
              </a:solidFill>
              <a:cs typeface="Calibri"/>
            </a:endParaRPr>
          </a:p>
          <a:p>
            <a:endParaRPr lang="en-US" dirty="0"/>
          </a:p>
        </p:txBody>
      </p:sp>
      <p:pic>
        <p:nvPicPr>
          <p:cNvPr id="9" name="Graphic 8" descr="Open hand with plant with solid fill">
            <a:extLst>
              <a:ext uri="{FF2B5EF4-FFF2-40B4-BE49-F238E27FC236}">
                <a16:creationId xmlns:a16="http://schemas.microsoft.com/office/drawing/2014/main" id="{269A861B-DA63-4A64-9950-8032D843D6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81659" y="3829442"/>
            <a:ext cx="773407" cy="773407"/>
          </a:xfrm>
          <a:prstGeom prst="rect">
            <a:avLst/>
          </a:prstGeom>
        </p:spPr>
      </p:pic>
      <p:pic>
        <p:nvPicPr>
          <p:cNvPr id="11" name="Graphic 10" descr="Sustainability with solid fill">
            <a:extLst>
              <a:ext uri="{FF2B5EF4-FFF2-40B4-BE49-F238E27FC236}">
                <a16:creationId xmlns:a16="http://schemas.microsoft.com/office/drawing/2014/main" id="{AA1F1286-BFBB-487E-AB38-0D5C2DE286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4485" y="1371210"/>
            <a:ext cx="681252" cy="681252"/>
          </a:xfrm>
          <a:prstGeom prst="rect">
            <a:avLst/>
          </a:prstGeom>
        </p:spPr>
      </p:pic>
      <p:pic>
        <p:nvPicPr>
          <p:cNvPr id="16" name="Graphic 15" descr="Classroom with solid fill">
            <a:extLst>
              <a:ext uri="{FF2B5EF4-FFF2-40B4-BE49-F238E27FC236}">
                <a16:creationId xmlns:a16="http://schemas.microsoft.com/office/drawing/2014/main" id="{74D7ABE6-8BB4-4461-A060-840D859758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31232" y="3947782"/>
            <a:ext cx="688598" cy="688598"/>
          </a:xfrm>
          <a:prstGeom prst="rect">
            <a:avLst/>
          </a:prstGeom>
        </p:spPr>
      </p:pic>
      <p:pic>
        <p:nvPicPr>
          <p:cNvPr id="18" name="Graphic 17" descr="Bullseye with solid fill">
            <a:extLst>
              <a:ext uri="{FF2B5EF4-FFF2-40B4-BE49-F238E27FC236}">
                <a16:creationId xmlns:a16="http://schemas.microsoft.com/office/drawing/2014/main" id="{F738460D-E075-4DF6-8D4A-7F49D0C10F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75979" y="4356257"/>
            <a:ext cx="914400" cy="914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293EEDC-5452-4BA4-9CFC-3FB357B99A4C}"/>
              </a:ext>
            </a:extLst>
          </p:cNvPr>
          <p:cNvSpPr txBox="1"/>
          <p:nvPr/>
        </p:nvSpPr>
        <p:spPr>
          <a:xfrm>
            <a:off x="332771" y="5168352"/>
            <a:ext cx="6610350" cy="11387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400" b="1" i="1" dirty="0">
                <a:solidFill>
                  <a:srgbClr val="002060"/>
                </a:solidFill>
              </a:rPr>
              <a:t>BASES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</a:p>
          <a:p>
            <a:r>
              <a:rPr lang="en-US" sz="2400" b="1" i="1" dirty="0">
                <a:solidFill>
                  <a:srgbClr val="78BE20"/>
                </a:solidFill>
              </a:rPr>
              <a:t>Climate Action and Sustainability Strategy</a:t>
            </a:r>
            <a:endParaRPr lang="en-US" sz="2400" b="1" i="1" dirty="0">
              <a:solidFill>
                <a:srgbClr val="78BE20"/>
              </a:solidFill>
              <a:cs typeface="Calibri"/>
            </a:endParaRP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15D78580-E808-4714-AA4E-D631AC110E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7850510"/>
              </p:ext>
            </p:extLst>
          </p:nvPr>
        </p:nvGraphicFramePr>
        <p:xfrm>
          <a:off x="5243511" y="78874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pic>
        <p:nvPicPr>
          <p:cNvPr id="13" name="Graphic 12" descr="Open hand with plant with solid fill">
            <a:extLst>
              <a:ext uri="{FF2B5EF4-FFF2-40B4-BE49-F238E27FC236}">
                <a16:creationId xmlns:a16="http://schemas.microsoft.com/office/drawing/2014/main" id="{E18B87F6-B34D-4845-9DD2-ED1337A133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4059" y="3981842"/>
            <a:ext cx="773407" cy="773407"/>
          </a:xfrm>
          <a:prstGeom prst="rect">
            <a:avLst/>
          </a:prstGeom>
        </p:spPr>
      </p:pic>
      <p:pic>
        <p:nvPicPr>
          <p:cNvPr id="15" name="Graphic 14" descr="Sustainability with solid fill">
            <a:extLst>
              <a:ext uri="{FF2B5EF4-FFF2-40B4-BE49-F238E27FC236}">
                <a16:creationId xmlns:a16="http://schemas.microsoft.com/office/drawing/2014/main" id="{2B1F435E-08F9-4CE2-AC59-07CB9691BE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966885" y="1447410"/>
            <a:ext cx="681252" cy="681252"/>
          </a:xfrm>
          <a:prstGeom prst="rect">
            <a:avLst/>
          </a:prstGeom>
        </p:spPr>
      </p:pic>
      <p:pic>
        <p:nvPicPr>
          <p:cNvPr id="17" name="Graphic 16" descr="Classroom with solid fill">
            <a:extLst>
              <a:ext uri="{FF2B5EF4-FFF2-40B4-BE49-F238E27FC236}">
                <a16:creationId xmlns:a16="http://schemas.microsoft.com/office/drawing/2014/main" id="{14F95381-8709-4E04-B537-B105BA9CF3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83632" y="4100182"/>
            <a:ext cx="688598" cy="688598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:a16="http://schemas.microsoft.com/office/drawing/2014/main" id="{0D4BDD73-FE38-4057-BA21-02FAAB9DB6D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828379" y="4508657"/>
            <a:ext cx="914400" cy="914400"/>
          </a:xfrm>
          <a:prstGeom prst="rect">
            <a:avLst/>
          </a:prstGeom>
        </p:spPr>
      </p:pic>
      <p:pic>
        <p:nvPicPr>
          <p:cNvPr id="3" name="Picture 2" descr="A round blue and green logo&#10;&#10;Description automatically generated">
            <a:extLst>
              <a:ext uri="{FF2B5EF4-FFF2-40B4-BE49-F238E27FC236}">
                <a16:creationId xmlns:a16="http://schemas.microsoft.com/office/drawing/2014/main" id="{B2724EAC-C2B3-50E6-755A-EF8DAA5952B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495" y="2357466"/>
            <a:ext cx="3194167" cy="318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853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0C723A1049B043973C7EC59039EC81" ma:contentTypeVersion="15" ma:contentTypeDescription="Create a new document." ma:contentTypeScope="" ma:versionID="f1e629edb0eba9641711137da011bca8">
  <xsd:schema xmlns:xsd="http://www.w3.org/2001/XMLSchema" xmlns:xs="http://www.w3.org/2001/XMLSchema" xmlns:p="http://schemas.microsoft.com/office/2006/metadata/properties" xmlns:ns2="7751be83-b253-47d3-9cc8-d728b7341eb5" xmlns:ns3="12c25e5d-31bf-4b8e-8dc0-8a13245e1b5a" targetNamespace="http://schemas.microsoft.com/office/2006/metadata/properties" ma:root="true" ma:fieldsID="cec1cc3fc0df3d0a560e597074d06ef5" ns2:_="" ns3:_="">
    <xsd:import namespace="7751be83-b253-47d3-9cc8-d728b7341eb5"/>
    <xsd:import namespace="12c25e5d-31bf-4b8e-8dc0-8a13245e1b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51be83-b253-47d3-9cc8-d728b7341e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588ebe06-f06d-48e9-b33d-f6ef6fc4bc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c25e5d-31bf-4b8e-8dc0-8a13245e1b5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fe272b1-29f4-4883-9a6a-dd83a6dda53e}" ma:internalName="TaxCatchAll" ma:showField="CatchAllData" ma:web="12c25e5d-31bf-4b8e-8dc0-8a13245e1b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c25e5d-31bf-4b8e-8dc0-8a13245e1b5a" xsi:nil="true"/>
    <lcf76f155ced4ddcb4097134ff3c332f xmlns="7751be83-b253-47d3-9cc8-d728b7341eb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F3F2670-D464-4C73-A947-EBDD66938352}"/>
</file>

<file path=customXml/itemProps2.xml><?xml version="1.0" encoding="utf-8"?>
<ds:datastoreItem xmlns:ds="http://schemas.openxmlformats.org/officeDocument/2006/customXml" ds:itemID="{FE802D84-FBB1-4653-99C5-FB407952D1F4}"/>
</file>

<file path=customXml/itemProps3.xml><?xml version="1.0" encoding="utf-8"?>
<ds:datastoreItem xmlns:ds="http://schemas.openxmlformats.org/officeDocument/2006/customXml" ds:itemID="{9027348F-9AC8-4839-9BFB-79F2BFED414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Willmott, Ash</dc:creator>
  <cp:lastModifiedBy>Willmott, Ash</cp:lastModifiedBy>
  <cp:revision>8</cp:revision>
  <dcterms:created xsi:type="dcterms:W3CDTF">2021-12-08T08:11:17Z</dcterms:created>
  <dcterms:modified xsi:type="dcterms:W3CDTF">2024-11-29T12:31:12Z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0x010100500C723A1049B043973C7EC59039EC81</vt:lpwstr>
  </property>
</Properties>
</file>